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61" r:id="rId5"/>
    <p:sldId id="260" r:id="rId6"/>
    <p:sldId id="283" r:id="rId7"/>
    <p:sldId id="259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62" r:id="rId16"/>
    <p:sldId id="263" r:id="rId17"/>
    <p:sldId id="265" r:id="rId18"/>
    <p:sldId id="266" r:id="rId19"/>
    <p:sldId id="272" r:id="rId20"/>
    <p:sldId id="276" r:id="rId21"/>
    <p:sldId id="267" r:id="rId22"/>
    <p:sldId id="273" r:id="rId23"/>
    <p:sldId id="268" r:id="rId24"/>
    <p:sldId id="274" r:id="rId25"/>
    <p:sldId id="269" r:id="rId26"/>
    <p:sldId id="270" r:id="rId27"/>
    <p:sldId id="271" r:id="rId28"/>
    <p:sldId id="285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021ED-29FC-4BAE-AA0C-C5500AFDBB03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373C9-266F-41EA-AC93-5650FF9EECC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73C9-266F-41EA-AC93-5650FF9EECC9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sz="1200" dirty="0" smtClean="0"/>
              <a:t>MTA=Magyar Tudományos</a:t>
            </a:r>
            <a:r>
              <a:rPr lang="hu-HU" sz="1200" baseline="0" dirty="0" smtClean="0"/>
              <a:t> Akadémia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373C9-266F-41EA-AC93-5650FF9EECC9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Cím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cxnSp>
        <p:nvCxnSpPr>
          <p:cNvPr id="8" name="Egyenes összekötő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zis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6" name="Élőláb hely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7" name="Egyenes összekötő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2" name="Tartalom hely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4" name="Tartalom hely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cxnSp>
        <p:nvCxnSpPr>
          <p:cNvPr id="10" name="Egyenes összekötő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gyenes összekötő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artalom hely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1" name="Cím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665540E-BD7E-4716-965E-858130099376}" type="datetimeFigureOut">
              <a:rPr lang="hu-HU" smtClean="0"/>
              <a:pPr/>
              <a:t>2011.11.22.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5A433ED-25B2-4DFC-ADE5-213A0A8E5DF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 thruBlk="1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8305800" cy="1143000"/>
          </a:xfrm>
        </p:spPr>
        <p:txBody>
          <a:bodyPr/>
          <a:lstStyle/>
          <a:p>
            <a:r>
              <a:rPr lang="hu-HU" sz="4400" dirty="0" smtClean="0"/>
              <a:t>1817-1882</a:t>
            </a:r>
            <a:endParaRPr lang="hu-HU" sz="440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67544" y="2780928"/>
            <a:ext cx="8305800" cy="1981200"/>
          </a:xfrm>
        </p:spPr>
        <p:txBody>
          <a:bodyPr/>
          <a:lstStyle/>
          <a:p>
            <a:r>
              <a:rPr lang="hu-HU" sz="7200" b="1" spc="300" dirty="0" smtClean="0"/>
              <a:t>Arany János</a:t>
            </a:r>
            <a:endParaRPr lang="hu-HU" sz="7200" b="1" spc="300" dirty="0"/>
          </a:p>
        </p:txBody>
      </p:sp>
      <p:pic>
        <p:nvPicPr>
          <p:cNvPr id="1026" name="Picture 2" descr="H:\arany\ara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404664"/>
            <a:ext cx="2374900" cy="2933700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schemeClr val="accent2">
                <a:alpha val="38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05712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1851-ben Tisza Domonkos nevelője 	Geszten, novembertől a nagykőrösi 	gimnáziumban tanít</a:t>
            </a:r>
          </a:p>
          <a:p>
            <a:r>
              <a:rPr lang="hu-HU" sz="3600" dirty="0" smtClean="0"/>
              <a:t>1859-ben tagjai közé választotta az 	Akadémia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A szabadságharc után</a:t>
            </a:r>
            <a:endParaRPr lang="hu-HU" sz="5400" b="1" dirty="0"/>
          </a:p>
        </p:txBody>
      </p:sp>
      <p:pic>
        <p:nvPicPr>
          <p:cNvPr id="38913" name="Picture 1" descr="H:\arany\800px-Ferenc_Somorjai_Arany_János_háza_Nagykörösön.jpg"/>
          <p:cNvPicPr>
            <a:picLocks noChangeAspect="1" noChangeArrowheads="1"/>
          </p:cNvPicPr>
          <p:nvPr/>
        </p:nvPicPr>
        <p:blipFill>
          <a:blip r:embed="rId2" cstate="print"/>
          <a:srcRect l="4606" t="8161" r="4606" b="8161"/>
          <a:stretch>
            <a:fillRect/>
          </a:stretch>
        </p:blipFill>
        <p:spPr bwMode="auto">
          <a:xfrm>
            <a:off x="4211960" y="3932969"/>
            <a:ext cx="4104456" cy="2463661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1860-ban a Kisfaludy Társaság 	igazgatójává választja</a:t>
            </a:r>
          </a:p>
          <a:p>
            <a:pPr marL="720000" indent="-360000">
              <a:spcBef>
                <a:spcPts val="1200"/>
              </a:spcBef>
              <a:buNone/>
            </a:pPr>
            <a:r>
              <a:rPr lang="hu-HU" sz="3600" dirty="0" smtClean="0"/>
              <a:t>szerkesztette </a:t>
            </a:r>
            <a:r>
              <a:rPr lang="hu-HU" sz="3600" dirty="0" smtClean="0"/>
              <a:t>a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Szépirodalmi Figyelőt</a:t>
            </a:r>
            <a:r>
              <a:rPr lang="hu-HU" sz="3600" dirty="0" smtClean="0"/>
              <a:t>, 	majd a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Koszorút</a:t>
            </a:r>
          </a:p>
          <a:p>
            <a:r>
              <a:rPr lang="hu-HU" sz="3600" dirty="0" smtClean="0"/>
              <a:t>1865-től a MTA titkári teendőit látja </a:t>
            </a:r>
            <a:r>
              <a:rPr lang="hu-HU" sz="3600" dirty="0" smtClean="0"/>
              <a:t>el</a:t>
            </a:r>
            <a:endParaRPr lang="hu-HU" sz="3600" dirty="0" smtClean="0"/>
          </a:p>
          <a:p>
            <a:pPr marL="720000" indent="-360000">
              <a:spcBef>
                <a:spcPts val="1200"/>
              </a:spcBef>
              <a:buNone/>
            </a:pPr>
            <a:r>
              <a:rPr lang="hu-HU" sz="3600" dirty="0" smtClean="0"/>
              <a:t>meghal </a:t>
            </a:r>
            <a:r>
              <a:rPr lang="hu-HU" sz="3600" dirty="0" smtClean="0"/>
              <a:t>lánya, Juliska</a:t>
            </a:r>
          </a:p>
          <a:p>
            <a:r>
              <a:rPr lang="hu-HU" sz="3600" dirty="0" smtClean="0"/>
              <a:t>1870-1876: az Akadémia főtitkára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Az Akadémia tagjaként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1877-től nyaranta a Margit-szigeten 	alkotott</a:t>
            </a:r>
            <a:br>
              <a:rPr lang="hu-HU" sz="3600" dirty="0" smtClean="0"/>
            </a:br>
            <a:r>
              <a:rPr lang="hu-HU" sz="3600" dirty="0" smtClean="0"/>
              <a:t>	A verseket a Gyulai Páltól kapott, 	kulccsal zárható kapcsos könyvbe 	írta.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Őszikék</a:t>
            </a:r>
            <a:endParaRPr lang="hu-HU" sz="5400" b="1" dirty="0"/>
          </a:p>
        </p:txBody>
      </p:sp>
      <p:pic>
        <p:nvPicPr>
          <p:cNvPr id="34818" name="Picture 2" descr="http://www.bibl.u-szeged.hu/oszikek/msziget/dorre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2862857" cy="2520000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34820" name="Picture 4" descr="http://www.bibl.u-szeged.hu/oszikek/dokumentumok/kepek/aj_portre1879.jpg"/>
          <p:cNvPicPr>
            <a:picLocks noChangeAspect="1" noChangeArrowheads="1"/>
          </p:cNvPicPr>
          <p:nvPr/>
        </p:nvPicPr>
        <p:blipFill>
          <a:blip r:embed="rId3" cstate="print"/>
          <a:srcRect b="13133"/>
          <a:stretch>
            <a:fillRect/>
          </a:stretch>
        </p:blipFill>
        <p:spPr bwMode="auto">
          <a:xfrm>
            <a:off x="2627784" y="3933056"/>
            <a:ext cx="2117034" cy="2520000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1868-ban veszélyes máj- és 	bélgyulladást állapítottak meg nála.</a:t>
            </a:r>
          </a:p>
          <a:p>
            <a:r>
              <a:rPr lang="hu-HU" sz="3600" dirty="0" smtClean="0"/>
              <a:t>1878-ban ismét fellépett régi betegsége, 	a heveny hörgőgyulladás</a:t>
            </a:r>
          </a:p>
          <a:p>
            <a:r>
              <a:rPr lang="hu-HU" sz="3600" dirty="0" smtClean="0"/>
              <a:t>1882-ben a Petőfi szobor avatásakor 	tüdőgyulladást kapott</a:t>
            </a:r>
          </a:p>
          <a:p>
            <a:r>
              <a:rPr lang="hu-HU" sz="3600" dirty="0" smtClean="0"/>
              <a:t>1882. október 22-én hunyt el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Betegsége és halála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Arany János sírja</a:t>
            </a:r>
            <a:endParaRPr lang="hu-HU" sz="5400" b="1" dirty="0"/>
          </a:p>
        </p:txBody>
      </p:sp>
      <p:pic>
        <p:nvPicPr>
          <p:cNvPr id="41986" name="Picture 2" descr="http://www.bibl.u-szeged.hu/oszikek/dokumentumok/sirja.jpg"/>
          <p:cNvPicPr>
            <a:picLocks noChangeAspect="1" noChangeArrowheads="1"/>
          </p:cNvPicPr>
          <p:nvPr/>
        </p:nvPicPr>
        <p:blipFill>
          <a:blip r:embed="rId2" cstate="print"/>
          <a:srcRect b="19564"/>
          <a:stretch>
            <a:fillRect/>
          </a:stretch>
        </p:blipFill>
        <p:spPr bwMode="auto">
          <a:xfrm>
            <a:off x="971600" y="1628800"/>
            <a:ext cx="3319695" cy="4680000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41988" name="Picture 4" descr="http://www.bibl.u-szeged.hu/oszikek/dokumentumok/sirja1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2866599" cy="4680000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3898776" cy="233704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Keletkezési idő</a:t>
            </a:r>
          </a:p>
          <a:p>
            <a:r>
              <a:rPr lang="hu-HU" sz="3600" dirty="0" smtClean="0"/>
              <a:t>Téma</a:t>
            </a:r>
          </a:p>
          <a:p>
            <a:r>
              <a:rPr lang="hu-HU" sz="3600" dirty="0" smtClean="0"/>
              <a:t>Szerkezet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Balladaköltészet</a:t>
            </a:r>
            <a:endParaRPr lang="hu-HU" sz="5400" b="1" dirty="0"/>
          </a:p>
        </p:txBody>
      </p:sp>
      <p:pic>
        <p:nvPicPr>
          <p:cNvPr id="15361" name="Picture 1" descr="H:\arany\arany_janos_ballad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40768"/>
            <a:ext cx="3507797" cy="4968552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lnSpcReduction="10000"/>
          </a:bodyPr>
          <a:lstStyle/>
          <a:p>
            <a:r>
              <a:rPr lang="hu-HU" sz="3600" dirty="0" smtClean="0"/>
              <a:t>Nagykőrösi balladák</a:t>
            </a:r>
            <a:br>
              <a:rPr lang="hu-HU" sz="3600" dirty="0" smtClean="0"/>
            </a:br>
            <a:r>
              <a:rPr lang="hu-HU" sz="3600" dirty="0" smtClean="0"/>
              <a:t>(1850-es, 1860-as évek)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walesi bárdok, V. László, Szondi két 	apródja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sz="3600" dirty="0" smtClean="0">
                <a:latin typeface="Adobe Garamond Pro" pitchFamily="18" charset="-18"/>
              </a:rPr>
              <a:t>Ő</a:t>
            </a:r>
            <a:r>
              <a:rPr lang="hu-HU" sz="3600" dirty="0" smtClean="0"/>
              <a:t>szikék</a:t>
            </a:r>
            <a:br>
              <a:rPr lang="hu-HU" sz="3600" dirty="0" smtClean="0"/>
            </a:br>
            <a:r>
              <a:rPr lang="hu-HU" sz="3600" dirty="0" smtClean="0"/>
              <a:t>(1870-es évek vége)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Tengeri-hántás, Vörös Rébék</a:t>
            </a:r>
            <a:r>
              <a:rPr lang="hu-HU" sz="3400" dirty="0" smtClean="0"/>
              <a:t/>
            </a:r>
            <a:br>
              <a:rPr lang="hu-HU" sz="3400" dirty="0" smtClean="0"/>
            </a:br>
            <a:endParaRPr lang="hu-HU" sz="34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▪</a:t>
            </a:r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Keletkezési idő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Balladaköltészet</a:t>
            </a:r>
            <a:endParaRPr lang="hu-H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Történelmi balladák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walesi bárdok, V. László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sz="3600" dirty="0" smtClean="0"/>
              <a:t>Népies balladák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Ágnes asszony</a:t>
            </a:r>
          </a:p>
          <a:p>
            <a:r>
              <a:rPr lang="hu-HU" sz="3600" dirty="0" smtClean="0"/>
              <a:t>Nagyvárosi balladák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Híd-avatás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▪</a:t>
            </a:r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Téma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Balladaköltészet</a:t>
            </a:r>
            <a:endParaRPr lang="hu-H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Egyszólamú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walesi bárdok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hu-HU" sz="3600" dirty="0" smtClean="0"/>
              <a:t>Többszólamú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V. László</a:t>
            </a:r>
          </a:p>
          <a:p>
            <a:r>
              <a:rPr lang="hu-HU" sz="3600" dirty="0" smtClean="0"/>
              <a:t>Körkörös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r>
              <a:rPr lang="hu-H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pl.: </a:t>
            </a:r>
            <a:r>
              <a:rPr lang="hu-HU" sz="32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Ágnes asszony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▪</a:t>
            </a:r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Szerkezet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Balladaköltészet</a:t>
            </a:r>
            <a:endParaRPr lang="hu-H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Balladaköltészet</a:t>
            </a:r>
            <a:endParaRPr lang="hu-HU" sz="5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1340768"/>
            <a:ext cx="576064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„Körültekint </a:t>
            </a: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Ágnes asszony,</a:t>
            </a:r>
            <a:b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Meggyőződni ép </a:t>
            </a:r>
            <a:r>
              <a:rPr lang="hu-HU" sz="2400" i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eszérül</a:t>
            </a: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;</a:t>
            </a:r>
            <a:b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Hallja a hangot, érti a szót,</a:t>
            </a:r>
            <a:b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S míg azt érti: „meg nem őrül.”</a:t>
            </a:r>
            <a:b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	Oh! Irgalom atyja, ne hagyj el.”</a:t>
            </a:r>
          </a:p>
          <a:p>
            <a:pPr algn="r">
              <a:spcBef>
                <a:spcPts val="1200"/>
              </a:spcBef>
            </a:pPr>
            <a:r>
              <a:rPr lang="hu-HU" sz="2400" spc="1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Ágnes asszony</a:t>
            </a:r>
          </a:p>
          <a:p>
            <a:endParaRPr lang="hu-HU" sz="2400" i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dir="2700000" sx="101000" sy="101000" algn="tl" rotWithShape="0">
                  <a:schemeClr val="bg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3573016"/>
            <a:ext cx="51125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„Edward 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király, angol király,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	Léptet fakó lován: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Hadd látom, úgymond, mennyit ér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	A </a:t>
            </a:r>
            <a:r>
              <a:rPr lang="hu-HU" sz="2400" i="1" dirty="0" err="1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velszi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 tartomány.”</a:t>
            </a:r>
          </a:p>
          <a:p>
            <a:pPr algn="r">
              <a:spcBef>
                <a:spcPts val="1200"/>
              </a:spcBef>
            </a:pPr>
            <a:r>
              <a:rPr lang="hu-HU" sz="2400" spc="100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A walesi bárdok</a:t>
            </a:r>
          </a:p>
          <a:p>
            <a:endParaRPr lang="hu-H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553072"/>
          </a:xfrm>
        </p:spPr>
        <p:txBody>
          <a:bodyPr>
            <a:normAutofit/>
          </a:bodyPr>
          <a:lstStyle/>
          <a:p>
            <a:r>
              <a:rPr lang="hu-HU" sz="3600" dirty="0" smtClean="0"/>
              <a:t>1817. március 2-án vagyontalan nemesi 	családban, Nagyszalontán született.</a:t>
            </a:r>
          </a:p>
          <a:p>
            <a:r>
              <a:rPr lang="hu-HU" sz="3600" dirty="0" smtClean="0"/>
              <a:t>Édesapja: Arany György (1757-1844)</a:t>
            </a:r>
          </a:p>
          <a:p>
            <a:r>
              <a:rPr lang="hu-HU" sz="3600" dirty="0" smtClean="0"/>
              <a:t>Édesanyja: Megyeri Sára (1772-1836)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5400" b="1" dirty="0" smtClean="0"/>
              <a:t>Gyermekkora </a:t>
            </a:r>
            <a:endParaRPr lang="hu-HU" sz="4000" dirty="0"/>
          </a:p>
        </p:txBody>
      </p:sp>
      <p:pic>
        <p:nvPicPr>
          <p:cNvPr id="20483" name="Picture 3" descr="H:\arany\L_-27006122.jpg"/>
          <p:cNvPicPr>
            <a:picLocks noChangeAspect="1" noChangeArrowheads="1"/>
          </p:cNvPicPr>
          <p:nvPr/>
        </p:nvPicPr>
        <p:blipFill>
          <a:blip r:embed="rId2" cstate="print"/>
          <a:srcRect l="2871" t="4361" r="1914" b="10902"/>
          <a:stretch>
            <a:fillRect/>
          </a:stretch>
        </p:blipFill>
        <p:spPr bwMode="auto">
          <a:xfrm>
            <a:off x="2267744" y="4077072"/>
            <a:ext cx="4176464" cy="2446543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Balladaköltészet</a:t>
            </a:r>
            <a:endParaRPr lang="hu-HU" sz="5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15816" y="1340768"/>
            <a:ext cx="57606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„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S nincs ellenállás e viharnak,-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	Széttörni e </a:t>
            </a:r>
            <a:r>
              <a:rPr lang="hu-H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varázsgyürüt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/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Nincsen hatalma földi </a:t>
            </a:r>
            <a:r>
              <a:rPr lang="hu-H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karnak.-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/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	Mire az óra egyet üt: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	Üres a híd, - csend mindenütt”</a:t>
            </a:r>
          </a:p>
          <a:p>
            <a:pPr algn="r">
              <a:spcBef>
                <a:spcPts val="1200"/>
              </a:spcBef>
            </a:pPr>
            <a:r>
              <a:rPr lang="hu-HU" sz="2400" spc="1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Híd-avatás</a:t>
            </a:r>
          </a:p>
          <a:p>
            <a:endParaRPr lang="hu-HU" sz="2400" dirty="0" smtClean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50800" dist="38100" dir="2700000" sx="101000" sy="101000" algn="tl" rotWithShape="0">
                  <a:schemeClr val="bg2">
                    <a:lumMod val="75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11560" y="3573016"/>
            <a:ext cx="46748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„ „Oh adj, oh adj nekem</a:t>
            </a:r>
            <a:b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Hűs cseppet, hű csehem!”</a:t>
            </a:r>
            <a:b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 „Itt a kehely, igyál,</a:t>
            </a:r>
            <a:b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Uram, László király,</a:t>
            </a:r>
            <a:b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	Enyhít…</a:t>
            </a:r>
            <a:r>
              <a:rPr lang="hu-HU" sz="2400" i="1" dirty="0" err="1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mikép</a:t>
            </a: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 a sír!” ”</a:t>
            </a:r>
            <a:endParaRPr lang="hu-HU" sz="2400" i="1" dirty="0">
              <a:solidFill>
                <a:schemeClr val="tx2"/>
              </a:solidFill>
              <a:effectLst>
                <a:outerShdw blurRad="50800" dist="38100" dir="2700000" sx="101000" sy="101000" algn="tl" rotWithShape="0">
                  <a:schemeClr val="tx2">
                    <a:lumMod val="25000"/>
                    <a:alpha val="40000"/>
                  </a:schemeClr>
                </a:outerShdw>
              </a:effectLst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hu-HU" sz="2400" spc="100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V. László</a:t>
            </a:r>
            <a:endParaRPr lang="hu-HU" sz="2400" spc="100" dirty="0">
              <a:solidFill>
                <a:schemeClr val="tx2"/>
              </a:solidFill>
              <a:effectLst>
                <a:outerShdw blurRad="50800" dist="38100" dir="2700000" sx="101000" sy="101000" algn="tl" rotWithShape="0">
                  <a:schemeClr val="tx2">
                    <a:lumMod val="25000"/>
                    <a:alpha val="40000"/>
                  </a:schemeClr>
                </a:outerShdw>
              </a:effectLst>
            </a:endParaRPr>
          </a:p>
          <a:p>
            <a:endParaRPr lang="hu-H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7067128" cy="3921224"/>
          </a:xfrm>
        </p:spPr>
        <p:txBody>
          <a:bodyPr>
            <a:normAutofit/>
          </a:bodyPr>
          <a:lstStyle/>
          <a:p>
            <a:r>
              <a:rPr lang="hu-HU" sz="3600" dirty="0" err="1" smtClean="0"/>
              <a:t>Letészem</a:t>
            </a:r>
            <a:r>
              <a:rPr lang="hu-HU" sz="3600" dirty="0" smtClean="0"/>
              <a:t> a lantot (1850) </a:t>
            </a:r>
          </a:p>
          <a:p>
            <a:r>
              <a:rPr lang="hu-HU" sz="3600" dirty="0" smtClean="0">
                <a:latin typeface="Adobe Garamond Pro" pitchFamily="18" charset="-18"/>
              </a:rPr>
              <a:t>Ő</a:t>
            </a:r>
            <a:r>
              <a:rPr lang="hu-HU" sz="3600" dirty="0" smtClean="0"/>
              <a:t>sszel (1850)</a:t>
            </a:r>
          </a:p>
          <a:p>
            <a:r>
              <a:rPr lang="hu-HU" sz="3600" dirty="0" smtClean="0"/>
              <a:t>Visszatekintés (1852)</a:t>
            </a:r>
          </a:p>
          <a:p>
            <a:r>
              <a:rPr lang="hu-HU" sz="3600" dirty="0" smtClean="0"/>
              <a:t>Az örök zsidó (1860)</a:t>
            </a:r>
          </a:p>
          <a:p>
            <a:r>
              <a:rPr lang="hu-HU" sz="3600" dirty="0" err="1" smtClean="0"/>
              <a:t>Epilogus</a:t>
            </a:r>
            <a:r>
              <a:rPr lang="hu-HU" sz="3600" dirty="0" smtClean="0"/>
              <a:t> (1877)</a:t>
            </a:r>
            <a:br>
              <a:rPr lang="hu-HU" sz="3600" dirty="0" smtClean="0"/>
            </a:br>
            <a:r>
              <a:rPr lang="hu-HU" sz="3600" dirty="0" smtClean="0"/>
              <a:t>	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Lírai költészete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491880" y="1484784"/>
            <a:ext cx="5122912" cy="2304256"/>
          </a:xfrm>
        </p:spPr>
        <p:txBody>
          <a:bodyPr/>
          <a:lstStyle/>
          <a:p>
            <a:pPr>
              <a:buNone/>
            </a:pP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„</a:t>
            </a:r>
            <a:r>
              <a:rPr lang="hu-H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Letészem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 a lantot. Nehéz az.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Kit érdekelne már a dal.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Ki örvend fonnyadó virágnak,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Miután törzsök kihal:”</a:t>
            </a:r>
          </a:p>
          <a:p>
            <a:pPr marL="0" algn="r">
              <a:spcBef>
                <a:spcPts val="1200"/>
              </a:spcBef>
              <a:buNone/>
            </a:pPr>
            <a:r>
              <a:rPr lang="hu-HU" sz="2400" spc="100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Letészem</a:t>
            </a:r>
            <a:r>
              <a:rPr lang="hu-HU" sz="2400" spc="1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 a lantot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Lírai költészete</a:t>
            </a:r>
            <a:endParaRPr lang="hu-HU" sz="5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755576" y="3645024"/>
            <a:ext cx="51023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„Rohannom 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kell – s a földi boly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Mellettem gyorsan </a:t>
            </a:r>
            <a:r>
              <a:rPr lang="hu-HU" sz="2400" i="1" dirty="0" err="1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visszafoly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: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Ködfátyol-kép az emberek: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Én egy arcot sem ismerek…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	Tovább! </a:t>
            </a: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tovább!”</a:t>
            </a:r>
            <a:endParaRPr lang="hu-HU" sz="2400" i="1" dirty="0">
              <a:solidFill>
                <a:schemeClr val="tx2"/>
              </a:solidFill>
              <a:effectLst>
                <a:outerShdw blurRad="50800" dist="38100" dir="2700000" sx="101000" sy="101000" algn="tl" rotWithShape="0">
                  <a:schemeClr val="tx2">
                    <a:lumMod val="25000"/>
                    <a:alpha val="40000"/>
                  </a:schemeClr>
                </a:outerShdw>
              </a:effectLst>
            </a:endParaRP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hu-HU" sz="2400" spc="100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Az örök zsidó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sz="3600" dirty="0" smtClean="0"/>
              <a:t>Az elveszett alkotmány (1845)</a:t>
            </a:r>
          </a:p>
          <a:p>
            <a:r>
              <a:rPr lang="hu-HU" sz="3600" dirty="0" smtClean="0"/>
              <a:t>Toldi </a:t>
            </a:r>
            <a:r>
              <a:rPr lang="hu-HU" sz="3600" dirty="0" err="1" smtClean="0"/>
              <a:t>triológia</a:t>
            </a:r>
            <a:endParaRPr lang="hu-HU" sz="3600" dirty="0" smtClean="0"/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hu-H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Toldi (1846)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hu-H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Toldi estéje (1848)</a:t>
            </a:r>
          </a:p>
          <a:p>
            <a:pPr lvl="1">
              <a:buClr>
                <a:schemeClr val="accent2">
                  <a:lumMod val="60000"/>
                  <a:lumOff val="40000"/>
                </a:schemeClr>
              </a:buClr>
              <a:buFont typeface="Wingdings" pitchFamily="2" charset="2"/>
              <a:buChar char="§"/>
            </a:pPr>
            <a:r>
              <a:rPr lang="hu-H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Toldi szerelme (1879)</a:t>
            </a:r>
          </a:p>
          <a:p>
            <a:r>
              <a:rPr lang="hu-HU" sz="3600" dirty="0" smtClean="0"/>
              <a:t>Bolond Istók (1850, 1873)</a:t>
            </a:r>
          </a:p>
          <a:p>
            <a:r>
              <a:rPr lang="hu-HU" sz="3600" dirty="0" smtClean="0"/>
              <a:t>Buda halála (1863)</a:t>
            </a:r>
          </a:p>
          <a:p>
            <a:pPr>
              <a:buNone/>
            </a:pP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dirty="0" smtClean="0"/>
              <a:t>	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Elbeszélő költeményei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2339752" y="1412776"/>
            <a:ext cx="6275040" cy="2409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„Harmadnap olyankor, egy fölleges estén,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Domb emelkedett már Toldi Miklós testén,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Amelyet az őskert, </a:t>
            </a:r>
            <a:r>
              <a:rPr lang="hu-H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bánatja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 jelével,</a:t>
            </a:r>
            <a:b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</a:br>
            <a:r>
              <a:rPr lang="hu-HU" sz="2400" i="1" dirty="0" err="1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Behinte</a:t>
            </a:r>
            <a:r>
              <a:rPr lang="hu-HU" sz="2400" i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 lehulló, sárga falevéllel.”</a:t>
            </a:r>
          </a:p>
          <a:p>
            <a:pPr marL="0" algn="r">
              <a:spcBef>
                <a:spcPts val="1200"/>
              </a:spcBef>
              <a:buNone/>
            </a:pPr>
            <a:r>
              <a:rPr lang="hu-HU" sz="2400" spc="100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50800" dist="38100" dir="2700000" sx="101000" sy="101000" algn="tl" rotWithShape="0">
                    <a:schemeClr val="bg2">
                      <a:lumMod val="75000"/>
                      <a:alpha val="40000"/>
                    </a:schemeClr>
                  </a:outerShdw>
                </a:effectLst>
              </a:rPr>
              <a:t>Toldi estéje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Elbeszélő költeményei</a:t>
            </a:r>
            <a:endParaRPr lang="hu-HU" sz="5400" b="1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3645024"/>
            <a:ext cx="71287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0000"/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„</a:t>
            </a:r>
            <a:r>
              <a:rPr lang="hu-HU" sz="2400" i="1" dirty="0" err="1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Férfiat</a:t>
            </a: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 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énekelek, ki sokat s nagy-messze rikoltott,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Sőt tett is valamit (kártyára kivált); ki hogy az volt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Aminek énekelem, tudniillik férfi, mutatja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Hátramaradt nagy kostöke, karcsú makrapipája,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Melynek szűk fenekén némán gyászolja halálát</a:t>
            </a:r>
            <a:b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</a:b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Már </a:t>
            </a:r>
            <a:r>
              <a:rPr lang="hu-HU" sz="2400" i="1" dirty="0" err="1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élveztelenűl</a:t>
            </a:r>
            <a:r>
              <a:rPr lang="hu-HU" sz="2400" i="1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 maradott legutóbbi bagója</a:t>
            </a:r>
            <a:r>
              <a:rPr lang="hu-HU" sz="2400" i="1" dirty="0" smtClean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.”</a:t>
            </a:r>
          </a:p>
          <a:p>
            <a:pPr algn="r">
              <a:spcBef>
                <a:spcPts val="1200"/>
              </a:spcBef>
              <a:spcAft>
                <a:spcPts val="1200"/>
              </a:spcAft>
            </a:pPr>
            <a:r>
              <a:rPr lang="hu-HU" sz="2400" spc="100" dirty="0">
                <a:solidFill>
                  <a:schemeClr val="tx2"/>
                </a:solidFill>
                <a:effectLst>
                  <a:outerShdw blurRad="50800" dist="38100" dir="2700000" sx="101000" sy="101000" algn="tl" rotWithShape="0">
                    <a:schemeClr val="tx2">
                      <a:lumMod val="25000"/>
                      <a:alpha val="40000"/>
                    </a:schemeClr>
                  </a:outerShdw>
                </a:effectLst>
              </a:rPr>
              <a:t>Az elveszett alkotmány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67544" y="2420888"/>
            <a:ext cx="5976664" cy="194421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hu-HU" sz="3600" dirty="0" smtClean="0"/>
              <a:t>Versek</a:t>
            </a:r>
          </a:p>
          <a:p>
            <a:pPr>
              <a:spcAft>
                <a:spcPts val="1200"/>
              </a:spcAft>
            </a:pPr>
            <a:r>
              <a:rPr lang="hu-HU" sz="3600" dirty="0" smtClean="0"/>
              <a:t>Shakespeare drámák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Műfordítás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Ballada az elűzött és visszatért grófról 	</a:t>
            </a:r>
            <a:r>
              <a:rPr lang="hu-HU" sz="3600" dirty="0" smtClean="0">
                <a:solidFill>
                  <a:schemeClr val="tx2"/>
                </a:solidFill>
              </a:rPr>
              <a:t>(Johann Wolfgang von Goethe)</a:t>
            </a:r>
          </a:p>
          <a:p>
            <a:r>
              <a:rPr lang="en-US" sz="3600" dirty="0" smtClean="0"/>
              <a:t>A Dismal-</a:t>
            </a:r>
            <a:r>
              <a:rPr lang="en-US" sz="3600" dirty="0" err="1" smtClean="0"/>
              <a:t>mocsárok</a:t>
            </a:r>
            <a:r>
              <a:rPr lang="en-US" sz="3600" dirty="0" smtClean="0"/>
              <a:t> </a:t>
            </a:r>
            <a:r>
              <a:rPr lang="en-US" sz="3600" dirty="0" err="1" smtClean="0"/>
              <a:t>tava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(Thomas </a:t>
            </a:r>
            <a:r>
              <a:rPr lang="hu-HU" sz="3600" dirty="0" smtClean="0">
                <a:solidFill>
                  <a:schemeClr val="tx2"/>
                </a:solidFill>
              </a:rPr>
              <a:t>	</a:t>
            </a:r>
            <a:r>
              <a:rPr lang="en-US" sz="3600" dirty="0" smtClean="0">
                <a:solidFill>
                  <a:schemeClr val="tx2"/>
                </a:solidFill>
              </a:rPr>
              <a:t>Moore)</a:t>
            </a:r>
            <a:endParaRPr lang="hu-HU" sz="3600" dirty="0" smtClean="0">
              <a:solidFill>
                <a:schemeClr val="tx2"/>
              </a:solidFill>
            </a:endParaRPr>
          </a:p>
          <a:p>
            <a:r>
              <a:rPr lang="hu-HU" sz="3600" dirty="0" smtClean="0"/>
              <a:t>Megszegett sok esküvésed </a:t>
            </a:r>
            <a:r>
              <a:rPr lang="hu-HU" sz="3600" dirty="0" smtClean="0">
                <a:solidFill>
                  <a:schemeClr val="tx2"/>
                </a:solidFill>
              </a:rPr>
              <a:t>(Horatius)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▪</a:t>
            </a:r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Versek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Műfordítás</a:t>
            </a:r>
            <a:endParaRPr lang="hu-H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hu-HU" sz="3600" dirty="0" smtClean="0"/>
              <a:t>Hamlet, dán királyfi</a:t>
            </a:r>
          </a:p>
          <a:p>
            <a:r>
              <a:rPr lang="hu-HU" sz="3600" dirty="0" smtClean="0"/>
              <a:t>János király</a:t>
            </a:r>
          </a:p>
          <a:p>
            <a:r>
              <a:rPr lang="hu-HU" sz="3600" dirty="0" smtClean="0"/>
              <a:t>Szentivánéji álom</a:t>
            </a:r>
            <a:endParaRPr lang="hu-HU" sz="36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rmAutofit/>
          </a:bodyPr>
          <a:lstStyle/>
          <a:p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▪</a:t>
            </a:r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Shakespeare drámák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67544" y="33265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Műfordítás</a:t>
            </a:r>
            <a:endParaRPr lang="hu-HU" sz="44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arany\200px-Barabas-arany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15000" contrast="10000"/>
          </a:blip>
          <a:srcRect/>
          <a:stretch>
            <a:fillRect/>
          </a:stretch>
        </p:blipFill>
        <p:spPr bwMode="auto">
          <a:xfrm rot="20730535">
            <a:off x="695348" y="447903"/>
            <a:ext cx="2247174" cy="2988741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1165306">
            <a:off x="5602615" y="1697622"/>
            <a:ext cx="2671257" cy="3648213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43012" name="Picture 4" descr="H:\arany\356px-Arany_János_portréja-Portrait_of_János_ARANY_Hungarian_poet_1882_Pesti_Naplo_kozlese_1932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rot="677115">
            <a:off x="3006578" y="443429"/>
            <a:ext cx="2808312" cy="4721577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43013" name="Picture 5" descr="H:\arany\arany2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8898" r="20079"/>
          <a:stretch>
            <a:fillRect/>
          </a:stretch>
        </p:blipFill>
        <p:spPr bwMode="auto">
          <a:xfrm rot="20651616">
            <a:off x="970431" y="3195179"/>
            <a:ext cx="1724619" cy="2119700"/>
          </a:xfrm>
          <a:prstGeom prst="rect">
            <a:avLst/>
          </a:prstGeom>
          <a:noFill/>
          <a:effectLst>
            <a:outerShdw blurRad="508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428596" y="5286388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hu-HU" sz="5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Köszönjük a figyelmet!</a:t>
            </a:r>
            <a:endParaRPr lang="hu-HU" sz="54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sz="3600" dirty="0" smtClean="0"/>
              <a:t>1823-1832: nagyszalontai elemi iskola, 	algimnázium</a:t>
            </a:r>
          </a:p>
          <a:p>
            <a:r>
              <a:rPr lang="hu-HU" sz="3600" dirty="0" smtClean="0"/>
              <a:t>1833-tól: debreceni református 	kollégium</a:t>
            </a:r>
          </a:p>
          <a:p>
            <a:r>
              <a:rPr lang="hu-HU" sz="3600" dirty="0" smtClean="0"/>
              <a:t>1834 márciusában Kisújszálláson 	ideiglenes tanító állást vállal</a:t>
            </a:r>
          </a:p>
          <a:p>
            <a:r>
              <a:rPr lang="hu-HU" sz="3600" dirty="0" smtClean="0"/>
              <a:t>1835-ben folytatja tanulmányait 	Debrecenben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Iskolaévei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:\ar4.jpg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683568" y="1124744"/>
            <a:ext cx="792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0" dist="38100" dir="4020000" sx="101000" sy="101000" algn="tl" rotWithShape="0">
              <a:schemeClr val="accent2">
                <a:lumMod val="60000"/>
                <a:lumOff val="40000"/>
                <a:alpha val="41000"/>
              </a:schemeClr>
            </a:outerShdw>
          </a:effectLst>
        </p:spPr>
      </p:pic>
      <p:sp>
        <p:nvSpPr>
          <p:cNvPr id="5" name="Szövegdoboz 4"/>
          <p:cNvSpPr txBox="1"/>
          <p:nvPr/>
        </p:nvSpPr>
        <p:spPr>
          <a:xfrm>
            <a:off x="827584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 debreceni </a:t>
            </a:r>
            <a:r>
              <a:rPr lang="hu-HU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</a:t>
            </a:r>
            <a:r>
              <a:rPr lang="hu-HU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eformátus Kollégium</a:t>
            </a:r>
            <a:endParaRPr lang="hu-HU" sz="3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1836-ban színésznek szegődött</a:t>
            </a:r>
            <a:br>
              <a:rPr lang="hu-HU" sz="3600" dirty="0" smtClean="0"/>
            </a:br>
            <a:r>
              <a:rPr lang="hu-HU" sz="3600" dirty="0" smtClean="0"/>
              <a:t>	elvesztette édesanyját, édesapja 	ideiglenesen megvakult</a:t>
            </a:r>
          </a:p>
          <a:p>
            <a:r>
              <a:rPr lang="hu-HU" sz="3600" dirty="0" smtClean="0"/>
              <a:t>1839-ig a nagyszalontai gimnáziumban 	segédtanító</a:t>
            </a:r>
          </a:p>
          <a:p>
            <a:r>
              <a:rPr lang="hu-HU" sz="3600" dirty="0" smtClean="0"/>
              <a:t>1840-ben Nagyszalonta segéd- majd 	aljegyzője lett</a:t>
            </a: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Pályakezdése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472952"/>
          </a:xfrm>
        </p:spPr>
        <p:txBody>
          <a:bodyPr/>
          <a:lstStyle/>
          <a:p>
            <a:r>
              <a:rPr lang="hu-HU" sz="3600" dirty="0" smtClean="0"/>
              <a:t>1840 novemberében feleségül veszi 	</a:t>
            </a:r>
            <a:r>
              <a:rPr lang="hu-HU" sz="3600" dirty="0" err="1" smtClean="0"/>
              <a:t>Ercsey</a:t>
            </a:r>
            <a:r>
              <a:rPr lang="hu-HU" sz="3600" dirty="0" smtClean="0"/>
              <a:t> Juliannát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Családja</a:t>
            </a:r>
            <a:endParaRPr lang="hu-HU" sz="5400" b="1" dirty="0"/>
          </a:p>
        </p:txBody>
      </p:sp>
      <p:pic>
        <p:nvPicPr>
          <p:cNvPr id="18434" name="Picture 2" descr="http://upload.wikimedia.org/wikipedia/commons/thumb/8/8a/Aranyn%C3%A9_Ercsey_Julianna_1885-10.jpg/200px-Aranyn%C3%A9_Ercsey_Julianna_1885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80928"/>
            <a:ext cx="2808312" cy="3145311"/>
          </a:xfrm>
          <a:prstGeom prst="rect">
            <a:avLst/>
          </a:prstGeom>
          <a:noFill/>
          <a:effectLst>
            <a:outerShdw blurRad="635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5194920" cy="1832992"/>
          </a:xfrm>
        </p:spPr>
        <p:txBody>
          <a:bodyPr/>
          <a:lstStyle/>
          <a:p>
            <a:r>
              <a:rPr lang="hu-HU" sz="3600" dirty="0" smtClean="0"/>
              <a:t>2 gyermekük született:</a:t>
            </a:r>
            <a:br>
              <a:rPr lang="hu-HU" sz="3600" dirty="0" smtClean="0"/>
            </a:br>
            <a:r>
              <a:rPr lang="hu-HU" sz="3600" dirty="0" smtClean="0"/>
              <a:t>	1841-ben Juliska</a:t>
            </a:r>
            <a:br>
              <a:rPr lang="hu-HU" sz="3600" dirty="0" smtClean="0"/>
            </a:br>
            <a:r>
              <a:rPr lang="hu-HU" sz="3600" dirty="0" smtClean="0"/>
              <a:t>	1844-ben László</a:t>
            </a:r>
          </a:p>
          <a:p>
            <a:pPr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Családja</a:t>
            </a:r>
            <a:endParaRPr lang="hu-HU" sz="5400" b="1" dirty="0"/>
          </a:p>
        </p:txBody>
      </p:sp>
      <p:pic>
        <p:nvPicPr>
          <p:cNvPr id="18438" name="Picture 6" descr="http://www.bibl.u-szeged.hu/oszikek/dokumentumok/kepek/arany_julis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1944216" cy="2992073"/>
          </a:xfrm>
          <a:prstGeom prst="rect">
            <a:avLst/>
          </a:prstGeom>
          <a:noFill/>
          <a:effectLst>
            <a:outerShdw blurRad="635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18440" name="Picture 8" descr="http://www.bibl.u-szeged.hu/oszikek/dokumentumok/kepek/arany_lasz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76872"/>
            <a:ext cx="2592288" cy="4062203"/>
          </a:xfrm>
          <a:prstGeom prst="rect">
            <a:avLst/>
          </a:prstGeom>
          <a:noFill/>
          <a:effectLst>
            <a:outerShdw blurRad="63500" dist="508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3898776" cy="2841104"/>
          </a:xfrm>
        </p:spPr>
        <p:txBody>
          <a:bodyPr/>
          <a:lstStyle/>
          <a:p>
            <a:pPr defTabSz="540000"/>
            <a:r>
              <a:rPr lang="hu-HU" dirty="0" smtClean="0"/>
              <a:t>1847 februárjában 	szövődött örök 	barátsága Petőfi 	Sándorral</a:t>
            </a:r>
          </a:p>
          <a:p>
            <a:pPr defTabSz="540000"/>
            <a:r>
              <a:rPr lang="hu-HU" dirty="0" smtClean="0"/>
              <a:t>1849-ig leveleztek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Barátsága Petőfivel</a:t>
            </a:r>
            <a:endParaRPr lang="hu-HU" sz="5400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611560" y="4365104"/>
            <a:ext cx="80648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 Most</a:t>
            </a:r>
            <a:r>
              <a:rPr lang="hu-HU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mintha üstökös csapna szűk lakomba</a:t>
            </a: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b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Éget </a:t>
            </a:r>
            <a:r>
              <a:rPr lang="hu-HU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és világít lelkemben leveled</a:t>
            </a: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</a:t>
            </a:r>
            <a:b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Ó </a:t>
            </a:r>
            <a:r>
              <a:rPr lang="hu-HU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mondd meg nevemmel, ha fölkeres Tompa</a:t>
            </a: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</a:t>
            </a:r>
            <a:b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Mily </a:t>
            </a:r>
            <a:r>
              <a:rPr lang="hu-HU" sz="2400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igen szeretlek Téged s őt is veled. </a:t>
            </a:r>
            <a:r>
              <a:rPr lang="hu-HU" sz="24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„</a:t>
            </a:r>
          </a:p>
          <a:p>
            <a:pPr algn="r">
              <a:spcBef>
                <a:spcPts val="1200"/>
              </a:spcBef>
            </a:pPr>
            <a:r>
              <a:rPr lang="hu-HU" sz="2400" spc="1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Levél Petőfi Sándornak</a:t>
            </a:r>
            <a:endParaRPr lang="hu-HU" sz="2400" spc="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 descr="http://upload.wikimedia.org/wikipedia/commons/thumb/4/4a/Pet%C5%91fi_rajza_Aranyr%C3%B3l.jpg/150px-Pet%C5%91fi_rajza_Aranyr%C3%B3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84784"/>
            <a:ext cx="1428750" cy="2324101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schemeClr val="accent2">
                <a:alpha val="35000"/>
              </a:schemeClr>
            </a:outerShdw>
          </a:effectLst>
        </p:spPr>
      </p:pic>
      <p:pic>
        <p:nvPicPr>
          <p:cNvPr id="2053" name="Picture 5" descr="http://upload.wikimedia.org/wikipedia/hu/thumb/0/04/Petofi_1845_Barabas_Miklos_rajza.jpg/220px-Petofi_1845_Barabas_Miklos_raj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340768"/>
            <a:ext cx="2095500" cy="2828925"/>
          </a:xfrm>
          <a:prstGeom prst="rect">
            <a:avLst/>
          </a:prstGeom>
          <a:noFill/>
          <a:effectLst>
            <a:outerShdw blurRad="50800" dist="38100" dir="2700000" sx="101000" sy="101000" algn="tl" rotWithShape="0">
              <a:schemeClr val="accent2">
                <a:alpha val="35000"/>
              </a:schemeClr>
            </a:outerShdw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01344"/>
          </a:xfrm>
        </p:spPr>
        <p:txBody>
          <a:bodyPr>
            <a:normAutofit lnSpcReduction="10000"/>
          </a:bodyPr>
          <a:lstStyle/>
          <a:p>
            <a:r>
              <a:rPr lang="hu-HU" sz="3600" dirty="0" smtClean="0"/>
              <a:t>1847-ben a Toldival megnyerte a 	Kisfaludy Társaság pályázatát</a:t>
            </a:r>
          </a:p>
          <a:p>
            <a:r>
              <a:rPr lang="hu-HU" sz="3600" dirty="0" smtClean="0"/>
              <a:t>1848-ban a Kisfaludy Társaság tagjává 	választotta</a:t>
            </a:r>
          </a:p>
          <a:p>
            <a:r>
              <a:rPr lang="hu-HU" sz="3600" dirty="0" smtClean="0"/>
              <a:t>1849-ben belügyminiszteri fogalmazó 	lett Debrecenben, majd Pesten</a:t>
            </a:r>
          </a:p>
          <a:p>
            <a:pPr>
              <a:spcBef>
                <a:spcPts val="1800"/>
              </a:spcBef>
              <a:buNone/>
            </a:pPr>
            <a:r>
              <a:rPr lang="hu-HU" sz="3600" dirty="0" smtClean="0"/>
              <a:t>	A szabadságharc bukását követően 	bujkálni kényszerül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 smtClean="0"/>
              <a:t>A szabadságharc idején</a:t>
            </a:r>
            <a:endParaRPr lang="hu-HU" sz="5400" b="1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286</TotalTime>
  <Words>269</Words>
  <Application>Microsoft Office PowerPoint</Application>
  <PresentationFormat>Diavetítés a képernyőre (4:3 oldalarány)</PresentationFormat>
  <Paragraphs>117</Paragraphs>
  <Slides>28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29" baseType="lpstr">
      <vt:lpstr>Papír</vt:lpstr>
      <vt:lpstr>Arany János</vt:lpstr>
      <vt:lpstr>Gyermekkora </vt:lpstr>
      <vt:lpstr>Iskolaévei</vt:lpstr>
      <vt:lpstr>4. dia</vt:lpstr>
      <vt:lpstr>Pályakezdése</vt:lpstr>
      <vt:lpstr>Családja</vt:lpstr>
      <vt:lpstr>Családja</vt:lpstr>
      <vt:lpstr>Barátsága Petőfivel</vt:lpstr>
      <vt:lpstr>A szabadságharc idején</vt:lpstr>
      <vt:lpstr>A szabadságharc után</vt:lpstr>
      <vt:lpstr>Az Akadémia tagjaként</vt:lpstr>
      <vt:lpstr>Őszikék</vt:lpstr>
      <vt:lpstr>Betegsége és halála</vt:lpstr>
      <vt:lpstr>Arany János sírja</vt:lpstr>
      <vt:lpstr>Balladaköltészet</vt:lpstr>
      <vt:lpstr>▪Keletkezési idő</vt:lpstr>
      <vt:lpstr>▪Téma</vt:lpstr>
      <vt:lpstr>▪Szerkezet</vt:lpstr>
      <vt:lpstr>Balladaköltészet</vt:lpstr>
      <vt:lpstr>Balladaköltészet</vt:lpstr>
      <vt:lpstr>Lírai költészete</vt:lpstr>
      <vt:lpstr>Lírai költészete</vt:lpstr>
      <vt:lpstr>Elbeszélő költeményei</vt:lpstr>
      <vt:lpstr>Elbeszélő költeményei</vt:lpstr>
      <vt:lpstr>Műfordítás</vt:lpstr>
      <vt:lpstr>▪Versek</vt:lpstr>
      <vt:lpstr>▪Shakespeare drámák</vt:lpstr>
      <vt:lpstr>Köszönjük a figyelmet!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Arany János</dc:title>
  <dc:creator>Novák Klára</dc:creator>
  <cp:lastModifiedBy>Novák András</cp:lastModifiedBy>
  <cp:revision>46</cp:revision>
  <dcterms:created xsi:type="dcterms:W3CDTF">2011-11-21T16:44:53Z</dcterms:created>
  <dcterms:modified xsi:type="dcterms:W3CDTF">2011-11-22T16:28:43Z</dcterms:modified>
</cp:coreProperties>
</file>